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258" r:id="rId2"/>
    <p:sldId id="261" r:id="rId3"/>
    <p:sldId id="259" r:id="rId4"/>
    <p:sldId id="256" r:id="rId5"/>
    <p:sldId id="262" r:id="rId6"/>
    <p:sldId id="257" r:id="rId7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15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554C4C-40C2-4ADF-9D1C-79170779A2EF}" type="datetimeFigureOut">
              <a:rPr lang="de-DE" smtClean="0"/>
              <a:t>16.03.2025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6F796F-0E77-4830-BF4F-AD7D2C423D5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217830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6F796F-0E77-4830-BF4F-AD7D2C423D5C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908192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C5049E6-E64F-32A5-1786-53D06A0F3F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D8BA157A-470B-0DBC-C6B7-A1923CD36D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FE66DE3-A114-4A61-3E55-CAF861C4D9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8B8991-B1A2-4B02-8B4B-AF76B1D6EB28}" type="datetimeFigureOut">
              <a:rPr lang="de-DE" smtClean="0"/>
              <a:t>16.03.2025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C01F3B0-894D-E284-0A11-7F0195F4F9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12072C4-BD32-0157-81B2-4052EADBD3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2DEF2-5853-4554-81F6-80E4CE6D101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890123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356D2C-8A7C-D836-47BA-FA9E1909A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A6C3C1F0-5504-08C2-7CD0-BD105349EF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E7952CD-A14F-C864-3CFE-A27D3AB6A6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8B8991-B1A2-4B02-8B4B-AF76B1D6EB28}" type="datetimeFigureOut">
              <a:rPr lang="de-DE" smtClean="0"/>
              <a:t>16.03.2025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922C66F-E1BB-DCA3-F0C7-BF9AB73BB4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3153C82-9FE2-149E-A694-E519882FB2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2DEF2-5853-4554-81F6-80E4CE6D101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091369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173A49F4-9E8B-6978-50F4-9F4CDFEB9BF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03CD3878-41CF-5CA2-5CBB-6EC3FB248B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A777555-7FAE-F81F-27B0-6813CD82E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8B8991-B1A2-4B02-8B4B-AF76B1D6EB28}" type="datetimeFigureOut">
              <a:rPr lang="de-DE" smtClean="0"/>
              <a:t>16.03.2025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15E4CE8-F2F7-F197-2C22-8717CD74CF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CB3D11F-4731-2A2A-2C6B-5FA94B1581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2DEF2-5853-4554-81F6-80E4CE6D101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059286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EAC0B3-EF45-1C8A-2773-E722620498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D14B04D-7C9F-93D6-CDAE-0EC8DF5835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0CDCE77-AC95-03EF-7FC2-AF8D95C306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8B8991-B1A2-4B02-8B4B-AF76B1D6EB28}" type="datetimeFigureOut">
              <a:rPr lang="de-DE" smtClean="0"/>
              <a:t>16.03.2025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5182BC3-FDD4-13BA-E7D0-30804E6DD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1F9D840-8904-9767-F865-2738961CD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2DEF2-5853-4554-81F6-80E4CE6D101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070091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F779F0-D0A7-0951-BDA7-9C29C6CA85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715ADE8-4C32-A12E-0031-DF078078F4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679AC5E-23C8-E3D0-7B77-07D0AE9396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8B8991-B1A2-4B02-8B4B-AF76B1D6EB28}" type="datetimeFigureOut">
              <a:rPr lang="de-DE" smtClean="0"/>
              <a:t>16.03.2025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95B2673-4EA0-039B-7F72-11404AB10B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96A4A8C-022D-80E9-6B7B-07CEDD4AD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2DEF2-5853-4554-81F6-80E4CE6D101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980326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39C5CF9-A352-6DA9-F4AD-3C0EABB77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565D25A-1F52-9213-B858-14EB9FD6FA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C6A0A27-7796-81F3-86E9-108623D4B6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0AF1A38-CC35-08A5-5397-D8E6302B13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8B8991-B1A2-4B02-8B4B-AF76B1D6EB28}" type="datetimeFigureOut">
              <a:rPr lang="de-DE" smtClean="0"/>
              <a:t>16.03.2025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1F62D40-09F8-5FC3-2503-1CB866D5F1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91750D0-10B8-1241-E3B7-E36111BCD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2DEF2-5853-4554-81F6-80E4CE6D101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589172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3AE6F3-AC22-A7E9-FAC3-8DA1AABB80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F5530A2-4017-78F2-BBBB-3F5046DD60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9CC368F-27E9-9D71-CCDA-C3DD4043F2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28346B21-69DB-0C83-4B6D-CB7488033AE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6465BC2B-72AF-5263-325F-957F4842891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46FE55AF-C7CE-16DD-9C53-021FA576EA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8B8991-B1A2-4B02-8B4B-AF76B1D6EB28}" type="datetimeFigureOut">
              <a:rPr lang="de-DE" smtClean="0"/>
              <a:t>16.03.2025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8BABCBA0-FC2F-9087-EA60-8A4CF6C219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5F5F1B0B-227E-24AE-2CF7-07587370B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2DEF2-5853-4554-81F6-80E4CE6D101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652106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E93D51-A5DC-3F60-DBFA-40AB697FF4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F507E8B-A852-797D-8417-0A13BEE03A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8B8991-B1A2-4B02-8B4B-AF76B1D6EB28}" type="datetimeFigureOut">
              <a:rPr lang="de-DE" smtClean="0"/>
              <a:t>16.03.2025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16D3BD7-F231-894E-B7C6-06226F5927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2B93D74-76BA-FEA4-3DAE-1BC9AE851B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2DEF2-5853-4554-81F6-80E4CE6D101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35322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DA5AF65B-EC25-585A-6160-3289D681CB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8B8991-B1A2-4B02-8B4B-AF76B1D6EB28}" type="datetimeFigureOut">
              <a:rPr lang="de-DE" smtClean="0"/>
              <a:t>16.03.2025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00BEA160-93FC-E779-8440-69D1C5B928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92209C5-3198-1F59-F046-0FE97CB58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2DEF2-5853-4554-81F6-80E4CE6D101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687785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2C3F50B-2297-2140-7263-822F16F21B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4B4C442-77E0-9039-3AA6-9F0CD057EA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15E66F59-5FD6-FD26-D99D-0A7BC1BB0D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4357B3D-67FD-EE44-2193-65C3591ABA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8B8991-B1A2-4B02-8B4B-AF76B1D6EB28}" type="datetimeFigureOut">
              <a:rPr lang="de-DE" smtClean="0"/>
              <a:t>16.03.2025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68D3090-9BD2-748C-4000-C36C45E970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05D8012-54CB-8987-B53D-5FA5E2821A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2DEF2-5853-4554-81F6-80E4CE6D101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886723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ED092F9-2AE7-FCE2-DBED-5486C91320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8A6E6BA9-96DF-C27B-8044-EC15C742DE1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EBF4BA4-D87F-769F-0CF4-7489C9902A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CA73238-3695-5C21-AB7F-775146B60C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8B8991-B1A2-4B02-8B4B-AF76B1D6EB28}" type="datetimeFigureOut">
              <a:rPr lang="de-DE" smtClean="0"/>
              <a:t>16.03.2025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AAE8C41-8872-380A-1E88-86621438AC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73A609D-2CA5-ACD9-84A5-5B97C54F9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2DEF2-5853-4554-81F6-80E4CE6D101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780334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A1CC451A-5482-DAA0-C952-AE0E0F0FE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F38B4F8-8626-C920-5D33-390DB6369F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0A1DFE6-0D0A-5AF3-F08C-EC4D0FE4FA8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F8B8991-B1A2-4B02-8B4B-AF76B1D6EB28}" type="datetimeFigureOut">
              <a:rPr lang="de-DE" smtClean="0"/>
              <a:t>16.03.2025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3A570A1-5C76-D8EE-5B1F-DEE6904717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69ACF90-40BD-60B6-614A-036666CC61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A82DEF2-5853-4554-81F6-80E4CE6D101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14925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C67806A2-9929-6949-9757-770B5413DB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0944" y="649800"/>
            <a:ext cx="3030437" cy="3480502"/>
          </a:xfrm>
          <a:prstGeom prst="rect">
            <a:avLst/>
          </a:prstGeom>
        </p:spPr>
      </p:pic>
      <p:graphicFrame>
        <p:nvGraphicFramePr>
          <p:cNvPr id="2" name="Tabelle 1">
            <a:extLst>
              <a:ext uri="{FF2B5EF4-FFF2-40B4-BE49-F238E27FC236}">
                <a16:creationId xmlns:a16="http://schemas.microsoft.com/office/drawing/2014/main" id="{F9CCBF0B-6D86-6D45-0932-415F85C388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304490"/>
              </p:ext>
            </p:extLst>
          </p:nvPr>
        </p:nvGraphicFramePr>
        <p:xfrm>
          <a:off x="8688929" y="649800"/>
          <a:ext cx="2764010" cy="3581656"/>
        </p:xfrm>
        <a:graphic>
          <a:graphicData uri="http://schemas.openxmlformats.org/drawingml/2006/table">
            <a:tbl>
              <a:tblPr/>
              <a:tblGrid>
                <a:gridCol w="609271">
                  <a:extLst>
                    <a:ext uri="{9D8B030D-6E8A-4147-A177-3AD203B41FA5}">
                      <a16:colId xmlns:a16="http://schemas.microsoft.com/office/drawing/2014/main" val="1713110288"/>
                    </a:ext>
                  </a:extLst>
                </a:gridCol>
                <a:gridCol w="830523">
                  <a:extLst>
                    <a:ext uri="{9D8B030D-6E8A-4147-A177-3AD203B41FA5}">
                      <a16:colId xmlns:a16="http://schemas.microsoft.com/office/drawing/2014/main" val="1033674912"/>
                    </a:ext>
                  </a:extLst>
                </a:gridCol>
                <a:gridCol w="662108">
                  <a:extLst>
                    <a:ext uri="{9D8B030D-6E8A-4147-A177-3AD203B41FA5}">
                      <a16:colId xmlns:a16="http://schemas.microsoft.com/office/drawing/2014/main" val="580155540"/>
                    </a:ext>
                  </a:extLst>
                </a:gridCol>
                <a:gridCol w="662108">
                  <a:extLst>
                    <a:ext uri="{9D8B030D-6E8A-4147-A177-3AD203B41FA5}">
                      <a16:colId xmlns:a16="http://schemas.microsoft.com/office/drawing/2014/main" val="2790457351"/>
                    </a:ext>
                  </a:extLst>
                </a:gridCol>
              </a:tblGrid>
              <a:tr h="341111">
                <a:tc>
                  <a:txBody>
                    <a:bodyPr/>
                    <a:lstStyle/>
                    <a:p>
                      <a:pPr algn="l" fontAlgn="t"/>
                      <a:r>
                        <a:rPr lang="de-DE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Anschluss</a:t>
                      </a:r>
                      <a:br>
                        <a:rPr lang="de-DE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</a:br>
                      <a:r>
                        <a:rPr lang="de-DE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ESP32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e-DE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Funktion</a:t>
                      </a:r>
                      <a:br>
                        <a:rPr lang="de-DE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</a:br>
                      <a:endParaRPr lang="de-DE" sz="10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e-DE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Anschluss</a:t>
                      </a:r>
                      <a:br>
                        <a:rPr lang="de-DE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</a:br>
                      <a:r>
                        <a:rPr lang="de-DE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TFT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Anschluss</a:t>
                      </a:r>
                    </a:p>
                    <a:p>
                      <a:pPr algn="l" fontAlgn="b"/>
                      <a:r>
                        <a:rPr lang="de-DE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RS485toTTL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48357379"/>
                  </a:ext>
                </a:extLst>
              </a:tr>
              <a:tr h="170555"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GND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8087127"/>
                  </a:ext>
                </a:extLst>
              </a:tr>
              <a:tr h="170555"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GPIO23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SPI MOSI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T_DIN+SDI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4637495"/>
                  </a:ext>
                </a:extLst>
              </a:tr>
              <a:tr h="170555"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GPIO22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9660669"/>
                  </a:ext>
                </a:extLst>
              </a:tr>
              <a:tr h="170555"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GPIO1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5071417"/>
                  </a:ext>
                </a:extLst>
              </a:tr>
              <a:tr h="170555"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GPIO3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9519984"/>
                  </a:ext>
                </a:extLst>
              </a:tr>
              <a:tr h="170555"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GPIO21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SPI-TOUCH CS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T_CS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7712113"/>
                  </a:ext>
                </a:extLst>
              </a:tr>
              <a:tr h="170555"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GND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Aptos Narrow" panose="020B0004020202020204" pitchFamily="34" charset="0"/>
                        </a:rPr>
                        <a:t>GND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Aptos Narrow" panose="020B0004020202020204" pitchFamily="34" charset="0"/>
                        </a:rPr>
                        <a:t>GND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Aptos Narrow" panose="020B0004020202020204" pitchFamily="34" charset="0"/>
                        </a:rPr>
                        <a:t>GND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1504750"/>
                  </a:ext>
                </a:extLst>
              </a:tr>
              <a:tr h="170555"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GPIO19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SPI MISO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T_DO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0435859"/>
                  </a:ext>
                </a:extLst>
              </a:tr>
              <a:tr h="170555"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GPIO18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SPI Clock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T_CLK+SCK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6106394"/>
                  </a:ext>
                </a:extLst>
              </a:tr>
              <a:tr h="170555"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GPIO5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9421031"/>
                  </a:ext>
                </a:extLst>
              </a:tr>
              <a:tr h="170555"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GPIO17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UART TX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TXD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8241371"/>
                  </a:ext>
                </a:extLst>
              </a:tr>
              <a:tr h="170555"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GPIO16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UART RX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RXD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1435333"/>
                  </a:ext>
                </a:extLst>
              </a:tr>
              <a:tr h="170555"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GPIO4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3080883"/>
                  </a:ext>
                </a:extLst>
              </a:tr>
              <a:tr h="170555"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GPIO0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3746501"/>
                  </a:ext>
                </a:extLst>
              </a:tr>
              <a:tr h="170555"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GPIO2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TFT_DC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DC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508794"/>
                  </a:ext>
                </a:extLst>
              </a:tr>
              <a:tr h="170555"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GPIO15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SPI-TFT CS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6802494"/>
                  </a:ext>
                </a:extLst>
              </a:tr>
              <a:tr h="170555"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GPIO8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1512410"/>
                  </a:ext>
                </a:extLst>
              </a:tr>
              <a:tr h="170555"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GPIO7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42745823"/>
                  </a:ext>
                </a:extLst>
              </a:tr>
              <a:tr h="170555"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GPIO6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210128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D6049649-F791-B4AF-3772-45DB1E309E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8115784"/>
              </p:ext>
            </p:extLst>
          </p:nvPr>
        </p:nvGraphicFramePr>
        <p:xfrm>
          <a:off x="1503807" y="649800"/>
          <a:ext cx="2615149" cy="4000500"/>
        </p:xfrm>
        <a:graphic>
          <a:graphicData uri="http://schemas.openxmlformats.org/drawingml/2006/table">
            <a:tbl>
              <a:tblPr/>
              <a:tblGrid>
                <a:gridCol w="657225">
                  <a:extLst>
                    <a:ext uri="{9D8B030D-6E8A-4147-A177-3AD203B41FA5}">
                      <a16:colId xmlns:a16="http://schemas.microsoft.com/office/drawing/2014/main" val="932119100"/>
                    </a:ext>
                  </a:extLst>
                </a:gridCol>
                <a:gridCol w="585788">
                  <a:extLst>
                    <a:ext uri="{9D8B030D-6E8A-4147-A177-3AD203B41FA5}">
                      <a16:colId xmlns:a16="http://schemas.microsoft.com/office/drawing/2014/main" val="659285342"/>
                    </a:ext>
                  </a:extLst>
                </a:gridCol>
                <a:gridCol w="501650">
                  <a:extLst>
                    <a:ext uri="{9D8B030D-6E8A-4147-A177-3AD203B41FA5}">
                      <a16:colId xmlns:a16="http://schemas.microsoft.com/office/drawing/2014/main" val="3866500697"/>
                    </a:ext>
                  </a:extLst>
                </a:gridCol>
                <a:gridCol w="870486">
                  <a:extLst>
                    <a:ext uri="{9D8B030D-6E8A-4147-A177-3AD203B41FA5}">
                      <a16:colId xmlns:a16="http://schemas.microsoft.com/office/drawing/2014/main" val="1425876884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Anschluss</a:t>
                      </a:r>
                    </a:p>
                    <a:p>
                      <a:pPr algn="l" fontAlgn="b"/>
                      <a:r>
                        <a:rPr lang="de-DE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RS485toTTL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e-DE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Anschluss</a:t>
                      </a:r>
                      <a:br>
                        <a:rPr lang="de-DE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</a:br>
                      <a:r>
                        <a:rPr lang="de-DE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TFT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Funktion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e-DE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Anschluss</a:t>
                      </a:r>
                      <a:br>
                        <a:rPr lang="de-DE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</a:br>
                      <a:r>
                        <a:rPr lang="de-DE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ESP32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406411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de-DE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b="1" i="0" u="none" strike="noStrike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3V3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063172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de-DE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RESET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RESET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EN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252346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GPIO36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943392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de-DE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GPIO39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242082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de-DE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GPIO34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419855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de-DE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GPIO35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228005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GPIO32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038287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de-DE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GPIO33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6022221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de-DE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GPIO25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284306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de-DE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GPIO26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140602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de-DE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GPIO27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242228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de-DE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GPIO14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685019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de-DE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GPIO12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954295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de-DE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GND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98137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de-DE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GPIO13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757043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de-DE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GPIO9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37073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de-DE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GPIO10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683887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de-DE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GPIO11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326785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Aptos Narrow" panose="020B0004020202020204" pitchFamily="34" charset="0"/>
                        </a:rPr>
                        <a:t>VCC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Aptos Narrow" panose="020B0004020202020204" pitchFamily="34" charset="0"/>
                        </a:rPr>
                        <a:t>VCC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Aptos Narrow" panose="020B0004020202020204" pitchFamily="34" charset="0"/>
                        </a:rPr>
                        <a:t>VCC +5V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Aptos Narrow" panose="020B0004020202020204" pitchFamily="34" charset="0"/>
                        </a:rPr>
                        <a:t>5V0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0135897"/>
                  </a:ext>
                </a:extLst>
              </a:tr>
            </a:tbl>
          </a:graphicData>
        </a:graphic>
      </p:graphicFrame>
      <p:sp>
        <p:nvSpPr>
          <p:cNvPr id="7" name="Textfeld 6">
            <a:extLst>
              <a:ext uri="{FF2B5EF4-FFF2-40B4-BE49-F238E27FC236}">
                <a16:creationId xmlns:a16="http://schemas.microsoft.com/office/drawing/2014/main" id="{6CE1498C-CFAE-5246-2E01-7597C5B9B250}"/>
              </a:ext>
            </a:extLst>
          </p:cNvPr>
          <p:cNvSpPr txBox="1"/>
          <p:nvPr/>
        </p:nvSpPr>
        <p:spPr>
          <a:xfrm>
            <a:off x="192306" y="150828"/>
            <a:ext cx="3359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Anschlussplan ESP32 + Power </a:t>
            </a:r>
          </a:p>
        </p:txBody>
      </p:sp>
      <p:pic>
        <p:nvPicPr>
          <p:cNvPr id="2054" name="Picture 6" descr="DIY] Module mạch hạ áp - DC BUCK converter HW-384 LM-2596 ADJ XL4015  Mini360 MP1484EN | Shopee Việt Nam">
            <a:extLst>
              <a:ext uri="{FF2B5EF4-FFF2-40B4-BE49-F238E27FC236}">
                <a16:creationId xmlns:a16="http://schemas.microsoft.com/office/drawing/2014/main" id="{902BECBB-2E76-A16B-91C3-D55CB11E5E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9538" y="4994966"/>
            <a:ext cx="1709688" cy="1709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C5A18728-F260-235A-B615-C0D0D57193C0}"/>
              </a:ext>
            </a:extLst>
          </p:cNvPr>
          <p:cNvGrpSpPr/>
          <p:nvPr/>
        </p:nvGrpSpPr>
        <p:grpSpPr>
          <a:xfrm>
            <a:off x="6161988" y="4036035"/>
            <a:ext cx="2116628" cy="2066886"/>
            <a:chOff x="6161988" y="4036035"/>
            <a:chExt cx="2116628" cy="2066886"/>
          </a:xfrm>
        </p:grpSpPr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88863CDF-F4B8-B8BD-F855-4E4578DF99B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r="20846"/>
            <a:stretch/>
          </p:blipFill>
          <p:spPr>
            <a:xfrm>
              <a:off x="6161988" y="4036035"/>
              <a:ext cx="483909" cy="1457298"/>
            </a:xfrm>
            <a:prstGeom prst="rect">
              <a:avLst/>
            </a:prstGeom>
          </p:spPr>
        </p:pic>
        <p:pic>
          <p:nvPicPr>
            <p:cNvPr id="11" name="Grafik 10">
              <a:extLst>
                <a:ext uri="{FF2B5EF4-FFF2-40B4-BE49-F238E27FC236}">
                  <a16:creationId xmlns:a16="http://schemas.microsoft.com/office/drawing/2014/main" id="{89998064-F916-B767-928A-C3D386973B7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7345725" y="5170029"/>
              <a:ext cx="506220" cy="1359563"/>
            </a:xfrm>
            <a:prstGeom prst="rect">
              <a:avLst/>
            </a:prstGeom>
          </p:spPr>
        </p:pic>
        <p:sp>
          <p:nvSpPr>
            <p:cNvPr id="13" name="Bogen 12">
              <a:extLst>
                <a:ext uri="{FF2B5EF4-FFF2-40B4-BE49-F238E27FC236}">
                  <a16:creationId xmlns:a16="http://schemas.microsoft.com/office/drawing/2014/main" id="{36F06827-1173-7EB6-3448-CE546E286EEA}"/>
                </a:ext>
              </a:extLst>
            </p:cNvPr>
            <p:cNvSpPr/>
            <p:nvPr/>
          </p:nvSpPr>
          <p:spPr>
            <a:xfrm rot="10800000">
              <a:off x="6410225" y="4572000"/>
              <a:ext cx="1197203" cy="1282042"/>
            </a:xfrm>
            <a:prstGeom prst="arc">
              <a:avLst>
                <a:gd name="adj1" fmla="val 16161038"/>
                <a:gd name="adj2" fmla="val 0"/>
              </a:avLst>
            </a:prstGeom>
            <a:ln w="571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15" name="Textfeld 14">
            <a:extLst>
              <a:ext uri="{FF2B5EF4-FFF2-40B4-BE49-F238E27FC236}">
                <a16:creationId xmlns:a16="http://schemas.microsoft.com/office/drawing/2014/main" id="{49EF6C3A-9784-DC37-B1C9-F150FF3F99A4}"/>
              </a:ext>
            </a:extLst>
          </p:cNvPr>
          <p:cNvSpPr txBox="1"/>
          <p:nvPr/>
        </p:nvSpPr>
        <p:spPr>
          <a:xfrm>
            <a:off x="10352187" y="5135035"/>
            <a:ext cx="869149" cy="461665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de-DE" sz="2400" b="1" dirty="0">
                <a:solidFill>
                  <a:schemeClr val="bg1"/>
                </a:solidFill>
              </a:rPr>
              <a:t>+12V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F97C23C8-3565-D8AF-A839-CDC121BD3797}"/>
              </a:ext>
            </a:extLst>
          </p:cNvPr>
          <p:cNvSpPr txBox="1"/>
          <p:nvPr/>
        </p:nvSpPr>
        <p:spPr>
          <a:xfrm>
            <a:off x="10352187" y="6208200"/>
            <a:ext cx="846707" cy="46166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de-DE" sz="2400" b="1" dirty="0">
                <a:solidFill>
                  <a:schemeClr val="bg1"/>
                </a:solidFill>
              </a:rPr>
              <a:t>GND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6D9BB2ED-3792-5F23-C596-34AC3DA12165}"/>
              </a:ext>
            </a:extLst>
          </p:cNvPr>
          <p:cNvSpPr txBox="1"/>
          <p:nvPr/>
        </p:nvSpPr>
        <p:spPr>
          <a:xfrm>
            <a:off x="8403143" y="4810300"/>
            <a:ext cx="1011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solidFill>
                  <a:schemeClr val="accent1"/>
                </a:solidFill>
              </a:rPr>
              <a:t>HW-384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AE6220FC-9AC0-9E29-0EEB-781E6EDD91D7}"/>
              </a:ext>
            </a:extLst>
          </p:cNvPr>
          <p:cNvSpPr txBox="1"/>
          <p:nvPr/>
        </p:nvSpPr>
        <p:spPr>
          <a:xfrm>
            <a:off x="4571760" y="285145"/>
            <a:ext cx="841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solidFill>
                  <a:schemeClr val="accent1"/>
                </a:solidFill>
              </a:rPr>
              <a:t>ESP32</a:t>
            </a:r>
          </a:p>
        </p:txBody>
      </p:sp>
    </p:spTree>
    <p:extLst>
      <p:ext uri="{BB962C8B-B14F-4D97-AF65-F5344CB8AC3E}">
        <p14:creationId xmlns:p14="http://schemas.microsoft.com/office/powerpoint/2010/main" val="15774086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E80BB8-E428-E1B7-73CF-C390CBACD7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feld 6">
            <a:extLst>
              <a:ext uri="{FF2B5EF4-FFF2-40B4-BE49-F238E27FC236}">
                <a16:creationId xmlns:a16="http://schemas.microsoft.com/office/drawing/2014/main" id="{16E3375D-747F-4B8D-E69B-F09F374F9E1C}"/>
              </a:ext>
            </a:extLst>
          </p:cNvPr>
          <p:cNvSpPr txBox="1"/>
          <p:nvPr/>
        </p:nvSpPr>
        <p:spPr>
          <a:xfrm>
            <a:off x="192306" y="150828"/>
            <a:ext cx="45000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Anschlussplan AD105D + RS485 + Pumpe 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9FD3B0BF-CFD5-4180-DC95-286D7AED3B0A}"/>
              </a:ext>
            </a:extLst>
          </p:cNvPr>
          <p:cNvSpPr txBox="1"/>
          <p:nvPr/>
        </p:nvSpPr>
        <p:spPr>
          <a:xfrm>
            <a:off x="8800547" y="4643988"/>
            <a:ext cx="524503" cy="276999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de-DE" sz="1200" b="1" dirty="0">
                <a:solidFill>
                  <a:schemeClr val="bg1"/>
                </a:solidFill>
              </a:rPr>
              <a:t>+12V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F28C2FCA-335E-A66C-E0CF-0C907189DF73}"/>
              </a:ext>
            </a:extLst>
          </p:cNvPr>
          <p:cNvSpPr txBox="1"/>
          <p:nvPr/>
        </p:nvSpPr>
        <p:spPr>
          <a:xfrm>
            <a:off x="7339954" y="4668298"/>
            <a:ext cx="514885" cy="276999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de-DE" sz="1200" b="1" dirty="0">
                <a:solidFill>
                  <a:schemeClr val="bg1"/>
                </a:solidFill>
              </a:rPr>
              <a:t>GND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508CA41-E4AA-48EA-FD08-EF0F032DB7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8914162" y="2276369"/>
            <a:ext cx="2259201" cy="1504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rafik 2" descr="Ein Bild, das Text, Diagramm, Reihe, Screenshot enthält.&#10;&#10;KI-generierte Inhalte können fehlerhaft sein.">
            <a:extLst>
              <a:ext uri="{FF2B5EF4-FFF2-40B4-BE49-F238E27FC236}">
                <a16:creationId xmlns:a16="http://schemas.microsoft.com/office/drawing/2014/main" id="{67C05EFC-8FC9-0126-2BF2-E74D1FEEB6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20" y="1539185"/>
            <a:ext cx="7831057" cy="2429499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DC532D4E-228C-0BFA-46D0-1C5D35606EAC}"/>
              </a:ext>
            </a:extLst>
          </p:cNvPr>
          <p:cNvSpPr txBox="1"/>
          <p:nvPr/>
        </p:nvSpPr>
        <p:spPr>
          <a:xfrm>
            <a:off x="6834434" y="2442499"/>
            <a:ext cx="869149" cy="90024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DE" sz="1050" b="1" dirty="0">
                <a:solidFill>
                  <a:schemeClr val="bg1"/>
                </a:solidFill>
                <a:highlight>
                  <a:srgbClr val="000000"/>
                </a:highlight>
              </a:rPr>
              <a:t>GND</a:t>
            </a:r>
          </a:p>
          <a:p>
            <a:r>
              <a:rPr lang="de-DE" sz="1050" b="1" dirty="0">
                <a:solidFill>
                  <a:schemeClr val="bg1"/>
                </a:solidFill>
                <a:highlight>
                  <a:srgbClr val="FF0000"/>
                </a:highlight>
              </a:rPr>
              <a:t>+12V</a:t>
            </a:r>
          </a:p>
          <a:p>
            <a:r>
              <a:rPr lang="de-DE" sz="1050" dirty="0"/>
              <a:t>T/RB</a:t>
            </a:r>
          </a:p>
          <a:p>
            <a:r>
              <a:rPr lang="de-DE" sz="1050" dirty="0"/>
              <a:t>T/RA</a:t>
            </a:r>
          </a:p>
          <a:p>
            <a:r>
              <a:rPr lang="de-DE" sz="1050" dirty="0"/>
              <a:t>DO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FC142797-59E7-560A-9863-B87CB6ED9D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5814" y="5054567"/>
            <a:ext cx="1733952" cy="1733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hteck 11">
            <a:extLst>
              <a:ext uri="{FF2B5EF4-FFF2-40B4-BE49-F238E27FC236}">
                <a16:creationId xmlns:a16="http://schemas.microsoft.com/office/drawing/2014/main" id="{6A6B9DC3-3303-D3B0-2CF6-C88514F7B012}"/>
              </a:ext>
            </a:extLst>
          </p:cNvPr>
          <p:cNvSpPr/>
          <p:nvPr/>
        </p:nvSpPr>
        <p:spPr>
          <a:xfrm>
            <a:off x="6715833" y="4559028"/>
            <a:ext cx="3183627" cy="2139864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763D1628-F0E0-CA7D-CF53-64C7D5608A15}"/>
              </a:ext>
            </a:extLst>
          </p:cNvPr>
          <p:cNvCxnSpPr/>
          <p:nvPr/>
        </p:nvCxnSpPr>
        <p:spPr>
          <a:xfrm>
            <a:off x="7145518" y="3205779"/>
            <a:ext cx="453928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Gerader Verbinder 24">
            <a:extLst>
              <a:ext uri="{FF2B5EF4-FFF2-40B4-BE49-F238E27FC236}">
                <a16:creationId xmlns:a16="http://schemas.microsoft.com/office/drawing/2014/main" id="{16952137-6558-BC0B-59D4-4D10CE76F361}"/>
              </a:ext>
            </a:extLst>
          </p:cNvPr>
          <p:cNvCxnSpPr>
            <a:cxnSpLocks/>
            <a:endCxn id="16" idx="0"/>
          </p:cNvCxnSpPr>
          <p:nvPr/>
        </p:nvCxnSpPr>
        <p:spPr>
          <a:xfrm>
            <a:off x="7597397" y="3205779"/>
            <a:ext cx="0" cy="146251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E1D5C086-B346-7C5A-7463-38333F4871A4}"/>
              </a:ext>
            </a:extLst>
          </p:cNvPr>
          <p:cNvCxnSpPr>
            <a:cxnSpLocks/>
          </p:cNvCxnSpPr>
          <p:nvPr/>
        </p:nvCxnSpPr>
        <p:spPr>
          <a:xfrm flipV="1">
            <a:off x="7236427" y="3047584"/>
            <a:ext cx="1564120" cy="2123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Verbinder: gewinkelt 34">
            <a:extLst>
              <a:ext uri="{FF2B5EF4-FFF2-40B4-BE49-F238E27FC236}">
                <a16:creationId xmlns:a16="http://schemas.microsoft.com/office/drawing/2014/main" id="{6942F37B-F429-DF21-951C-2BE20E84CA43}"/>
              </a:ext>
            </a:extLst>
          </p:cNvPr>
          <p:cNvCxnSpPr>
            <a:cxnSpLocks/>
          </p:cNvCxnSpPr>
          <p:nvPr/>
        </p:nvCxnSpPr>
        <p:spPr>
          <a:xfrm>
            <a:off x="7236427" y="2892622"/>
            <a:ext cx="1648490" cy="313156"/>
          </a:xfrm>
          <a:prstGeom prst="bentConnector3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8" name="Textfeld 37">
            <a:extLst>
              <a:ext uri="{FF2B5EF4-FFF2-40B4-BE49-F238E27FC236}">
                <a16:creationId xmlns:a16="http://schemas.microsoft.com/office/drawing/2014/main" id="{F84112BA-E2F8-8EAD-3EE0-6048B420435B}"/>
              </a:ext>
            </a:extLst>
          </p:cNvPr>
          <p:cNvSpPr txBox="1"/>
          <p:nvPr/>
        </p:nvSpPr>
        <p:spPr>
          <a:xfrm>
            <a:off x="8412217" y="2646400"/>
            <a:ext cx="472700" cy="24622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de-DE" sz="1000" b="1" dirty="0">
                <a:solidFill>
                  <a:schemeClr val="bg1"/>
                </a:solidFill>
              </a:rPr>
              <a:t>GND</a:t>
            </a:r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96336317-9445-F14B-FB0F-6CA9B6EBD6D4}"/>
              </a:ext>
            </a:extLst>
          </p:cNvPr>
          <p:cNvSpPr txBox="1"/>
          <p:nvPr/>
        </p:nvSpPr>
        <p:spPr>
          <a:xfrm>
            <a:off x="11072854" y="2792306"/>
            <a:ext cx="1087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To</a:t>
            </a:r>
            <a:r>
              <a:rPr lang="de-DE" dirty="0"/>
              <a:t> ESP32</a:t>
            </a:r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0BF6F205-C2EE-CB76-31B0-0A2D2C487F5E}"/>
              </a:ext>
            </a:extLst>
          </p:cNvPr>
          <p:cNvSpPr txBox="1"/>
          <p:nvPr/>
        </p:nvSpPr>
        <p:spPr>
          <a:xfrm>
            <a:off x="546047" y="1354519"/>
            <a:ext cx="1024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solidFill>
                  <a:schemeClr val="accent1"/>
                </a:solidFill>
              </a:rPr>
              <a:t>AD105D</a:t>
            </a:r>
          </a:p>
        </p:txBody>
      </p:sp>
      <p:sp>
        <p:nvSpPr>
          <p:cNvPr id="41" name="Textfeld 40">
            <a:extLst>
              <a:ext uri="{FF2B5EF4-FFF2-40B4-BE49-F238E27FC236}">
                <a16:creationId xmlns:a16="http://schemas.microsoft.com/office/drawing/2014/main" id="{19CD0A3E-BC68-0D9C-76ED-ED03DA602B5A}"/>
              </a:ext>
            </a:extLst>
          </p:cNvPr>
          <p:cNvSpPr txBox="1"/>
          <p:nvPr/>
        </p:nvSpPr>
        <p:spPr>
          <a:xfrm>
            <a:off x="8800547" y="1844736"/>
            <a:ext cx="1497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solidFill>
                  <a:schemeClr val="accent1"/>
                </a:solidFill>
              </a:rPr>
              <a:t>RS485 </a:t>
            </a:r>
            <a:r>
              <a:rPr lang="de-DE" b="1" dirty="0" err="1">
                <a:solidFill>
                  <a:schemeClr val="accent1"/>
                </a:solidFill>
              </a:rPr>
              <a:t>to</a:t>
            </a:r>
            <a:r>
              <a:rPr lang="de-DE" b="1" dirty="0">
                <a:solidFill>
                  <a:schemeClr val="accent1"/>
                </a:solidFill>
              </a:rPr>
              <a:t> TTL</a:t>
            </a:r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7996CC38-A8CF-BBBE-1AAA-A1AD3F1771FC}"/>
              </a:ext>
            </a:extLst>
          </p:cNvPr>
          <p:cNvSpPr txBox="1"/>
          <p:nvPr/>
        </p:nvSpPr>
        <p:spPr>
          <a:xfrm>
            <a:off x="6708347" y="6298547"/>
            <a:ext cx="922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solidFill>
                  <a:schemeClr val="accent1"/>
                </a:solidFill>
              </a:rPr>
              <a:t>Pumpe</a:t>
            </a:r>
          </a:p>
        </p:txBody>
      </p:sp>
      <p:sp>
        <p:nvSpPr>
          <p:cNvPr id="43" name="Textfeld 42">
            <a:extLst>
              <a:ext uri="{FF2B5EF4-FFF2-40B4-BE49-F238E27FC236}">
                <a16:creationId xmlns:a16="http://schemas.microsoft.com/office/drawing/2014/main" id="{7F0364B7-3DF7-7089-CA73-3F208E31BA5E}"/>
              </a:ext>
            </a:extLst>
          </p:cNvPr>
          <p:cNvSpPr txBox="1"/>
          <p:nvPr/>
        </p:nvSpPr>
        <p:spPr>
          <a:xfrm>
            <a:off x="4496011" y="4266980"/>
            <a:ext cx="31344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olidFill>
                  <a:srgbClr val="FF0000"/>
                </a:solidFill>
              </a:rPr>
              <a:t>GND der Pumpe mit AD105D-DO verbinden !</a:t>
            </a:r>
          </a:p>
        </p:txBody>
      </p:sp>
      <p:sp>
        <p:nvSpPr>
          <p:cNvPr id="44" name="Textfeld 43">
            <a:extLst>
              <a:ext uri="{FF2B5EF4-FFF2-40B4-BE49-F238E27FC236}">
                <a16:creationId xmlns:a16="http://schemas.microsoft.com/office/drawing/2014/main" id="{8D086C8F-CB8F-23EE-9CF4-871E0595F957}"/>
              </a:ext>
            </a:extLst>
          </p:cNvPr>
          <p:cNvSpPr txBox="1"/>
          <p:nvPr/>
        </p:nvSpPr>
        <p:spPr>
          <a:xfrm>
            <a:off x="8733269" y="3447503"/>
            <a:ext cx="8924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olidFill>
                  <a:srgbClr val="FF0000"/>
                </a:solidFill>
              </a:rPr>
              <a:t>T/RB an B-</a:t>
            </a:r>
          </a:p>
          <a:p>
            <a:r>
              <a:rPr lang="de-DE" sz="1200" dirty="0">
                <a:solidFill>
                  <a:srgbClr val="FF0000"/>
                </a:solidFill>
              </a:rPr>
              <a:t>T/RA an A+</a:t>
            </a:r>
          </a:p>
        </p:txBody>
      </p:sp>
      <p:pic>
        <p:nvPicPr>
          <p:cNvPr id="3078" name="Picture 6" descr="rot Warnung Zeichen. wichtig Aufmerksamkeit. Vektor. 26728864 Vektor Kunst  bei Vecteezy">
            <a:extLst>
              <a:ext uri="{FF2B5EF4-FFF2-40B4-BE49-F238E27FC236}">
                <a16:creationId xmlns:a16="http://schemas.microsoft.com/office/drawing/2014/main" id="{06E72B33-FBBE-ACD1-9B12-278D6EB010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2097" y="3447503"/>
            <a:ext cx="461665" cy="461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6" descr="rot Warnung Zeichen. wichtig Aufmerksamkeit. Vektor. 26728864 Vektor Kunst  bei Vecteezy">
            <a:extLst>
              <a:ext uri="{FF2B5EF4-FFF2-40B4-BE49-F238E27FC236}">
                <a16:creationId xmlns:a16="http://schemas.microsoft.com/office/drawing/2014/main" id="{873A88EC-960A-7536-114B-3BE1171ADE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0004" y="4231495"/>
            <a:ext cx="327533" cy="327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57937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>
            <a:extLst>
              <a:ext uri="{FF2B5EF4-FFF2-40B4-BE49-F238E27FC236}">
                <a16:creationId xmlns:a16="http://schemas.microsoft.com/office/drawing/2014/main" id="{BEE7428D-9D51-6501-59C0-D61F4574C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3222" y="3600555"/>
            <a:ext cx="4597686" cy="2898822"/>
          </a:xfrm>
          <a:prstGeom prst="rect">
            <a:avLst/>
          </a:prstGeom>
        </p:spPr>
      </p:pic>
      <p:pic>
        <p:nvPicPr>
          <p:cNvPr id="24" name="Grafik 23" descr="Ein Bild, das Text, Elektronik, Schaltung, Elektronisches Bauteil enthält.&#10;&#10;KI-generierte Inhalte können fehlerhaft sein.">
            <a:extLst>
              <a:ext uri="{FF2B5EF4-FFF2-40B4-BE49-F238E27FC236}">
                <a16:creationId xmlns:a16="http://schemas.microsoft.com/office/drawing/2014/main" id="{56927292-F595-029B-537A-3BC315B963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092" y="3863808"/>
            <a:ext cx="6173673" cy="2843364"/>
          </a:xfrm>
          <a:prstGeom prst="rect">
            <a:avLst/>
          </a:prstGeom>
        </p:spPr>
      </p:pic>
      <p:sp>
        <p:nvSpPr>
          <p:cNvPr id="25" name="Textfeld 24">
            <a:extLst>
              <a:ext uri="{FF2B5EF4-FFF2-40B4-BE49-F238E27FC236}">
                <a16:creationId xmlns:a16="http://schemas.microsoft.com/office/drawing/2014/main" id="{BC86CF32-9F88-E6EE-1A75-2D5F212DE2F1}"/>
              </a:ext>
            </a:extLst>
          </p:cNvPr>
          <p:cNvSpPr txBox="1"/>
          <p:nvPr/>
        </p:nvSpPr>
        <p:spPr>
          <a:xfrm>
            <a:off x="192306" y="150828"/>
            <a:ext cx="16536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err="1"/>
              <a:t>Pinout</a:t>
            </a:r>
            <a:r>
              <a:rPr lang="de-DE" b="1" dirty="0"/>
              <a:t> Boards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B4C14382-B158-E683-053F-13A064163942}"/>
              </a:ext>
            </a:extLst>
          </p:cNvPr>
          <p:cNvSpPr txBox="1"/>
          <p:nvPr/>
        </p:nvSpPr>
        <p:spPr>
          <a:xfrm>
            <a:off x="668595" y="699154"/>
            <a:ext cx="1024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solidFill>
                  <a:schemeClr val="accent1"/>
                </a:solidFill>
              </a:rPr>
              <a:t>AD105D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6EA06609-CA1A-911A-83A3-7BE764EC0618}"/>
              </a:ext>
            </a:extLst>
          </p:cNvPr>
          <p:cNvSpPr txBox="1"/>
          <p:nvPr/>
        </p:nvSpPr>
        <p:spPr>
          <a:xfrm>
            <a:off x="571092" y="3600555"/>
            <a:ext cx="1497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solidFill>
                  <a:schemeClr val="accent1"/>
                </a:solidFill>
              </a:rPr>
              <a:t>RS485 </a:t>
            </a:r>
            <a:r>
              <a:rPr lang="de-DE" b="1" dirty="0" err="1">
                <a:solidFill>
                  <a:schemeClr val="accent1"/>
                </a:solidFill>
              </a:rPr>
              <a:t>to</a:t>
            </a:r>
            <a:r>
              <a:rPr lang="de-DE" b="1" dirty="0">
                <a:solidFill>
                  <a:schemeClr val="accent1"/>
                </a:solidFill>
              </a:rPr>
              <a:t> TTL</a:t>
            </a:r>
          </a:p>
        </p:txBody>
      </p: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F25E9CC0-DBD1-FCF9-3AFC-706C933BF51D}"/>
              </a:ext>
            </a:extLst>
          </p:cNvPr>
          <p:cNvGrpSpPr/>
          <p:nvPr/>
        </p:nvGrpSpPr>
        <p:grpSpPr>
          <a:xfrm>
            <a:off x="1845964" y="579257"/>
            <a:ext cx="8898105" cy="2843364"/>
            <a:chOff x="508542" y="812259"/>
            <a:chExt cx="8118842" cy="2518781"/>
          </a:xfrm>
        </p:grpSpPr>
        <p:pic>
          <p:nvPicPr>
            <p:cNvPr id="9" name="Grafik 8" descr="Ein Bild, das Text, Diagramm, Reihe, Screenshot enthält.&#10;&#10;KI-generierte Inhalte können fehlerhaft sein.">
              <a:extLst>
                <a:ext uri="{FF2B5EF4-FFF2-40B4-BE49-F238E27FC236}">
                  <a16:creationId xmlns:a16="http://schemas.microsoft.com/office/drawing/2014/main" id="{1FBDE7A6-99F8-3919-D88F-5BA903919D6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8542" y="812259"/>
              <a:ext cx="8118842" cy="2518781"/>
            </a:xfrm>
            <a:prstGeom prst="rect">
              <a:avLst/>
            </a:prstGeom>
          </p:spPr>
        </p:pic>
        <p:sp>
          <p:nvSpPr>
            <p:cNvPr id="2" name="Rechteck 1">
              <a:extLst>
                <a:ext uri="{FF2B5EF4-FFF2-40B4-BE49-F238E27FC236}">
                  <a16:creationId xmlns:a16="http://schemas.microsoft.com/office/drawing/2014/main" id="{31ABBB6E-ED81-5372-6207-E9993D390052}"/>
                </a:ext>
              </a:extLst>
            </p:cNvPr>
            <p:cNvSpPr/>
            <p:nvPr/>
          </p:nvSpPr>
          <p:spPr>
            <a:xfrm>
              <a:off x="7801583" y="1830112"/>
              <a:ext cx="330740" cy="36965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4" name="Textfeld 3">
            <a:extLst>
              <a:ext uri="{FF2B5EF4-FFF2-40B4-BE49-F238E27FC236}">
                <a16:creationId xmlns:a16="http://schemas.microsoft.com/office/drawing/2014/main" id="{AE2A2D90-F22C-63F8-E6A2-D1369F8A96A3}"/>
              </a:ext>
            </a:extLst>
          </p:cNvPr>
          <p:cNvSpPr txBox="1"/>
          <p:nvPr/>
        </p:nvSpPr>
        <p:spPr>
          <a:xfrm>
            <a:off x="6750934" y="3600555"/>
            <a:ext cx="1011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solidFill>
                  <a:schemeClr val="accent1"/>
                </a:solidFill>
              </a:rPr>
              <a:t>HW-384</a:t>
            </a:r>
          </a:p>
        </p:txBody>
      </p:sp>
    </p:spTree>
    <p:extLst>
      <p:ext uri="{BB962C8B-B14F-4D97-AF65-F5344CB8AC3E}">
        <p14:creationId xmlns:p14="http://schemas.microsoft.com/office/powerpoint/2010/main" val="40920914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3B66B347-C694-8FF6-2AC4-92AC5F65F8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041" y="330741"/>
            <a:ext cx="4580188" cy="420053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DFD82D3D-F552-52F1-0BA1-4324947878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4359" y="1872343"/>
            <a:ext cx="7056258" cy="4811486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2FE28451-9607-C668-218C-0683A0725734}"/>
              </a:ext>
            </a:extLst>
          </p:cNvPr>
          <p:cNvSpPr txBox="1"/>
          <p:nvPr/>
        </p:nvSpPr>
        <p:spPr>
          <a:xfrm>
            <a:off x="192306" y="150828"/>
            <a:ext cx="2633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Anschlussplan von Ralf</a:t>
            </a:r>
          </a:p>
        </p:txBody>
      </p:sp>
    </p:spTree>
    <p:extLst>
      <p:ext uri="{BB962C8B-B14F-4D97-AF65-F5344CB8AC3E}">
        <p14:creationId xmlns:p14="http://schemas.microsoft.com/office/powerpoint/2010/main" val="5275321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2F4E9E-8856-2213-20DD-15C3F16FE4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D8844BE8-7E99-F886-DBD1-436DEE2F8598}"/>
              </a:ext>
            </a:extLst>
          </p:cNvPr>
          <p:cNvSpPr txBox="1"/>
          <p:nvPr/>
        </p:nvSpPr>
        <p:spPr>
          <a:xfrm>
            <a:off x="192306" y="150828"/>
            <a:ext cx="1688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AD105D Setup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8EEBBB8-01DD-03BE-9585-936E9C3620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107" y="936800"/>
            <a:ext cx="3790950" cy="2943225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9FB005B4-33B9-1B76-523B-2E3A034923EC}"/>
              </a:ext>
            </a:extLst>
          </p:cNvPr>
          <p:cNvSpPr txBox="1"/>
          <p:nvPr/>
        </p:nvSpPr>
        <p:spPr>
          <a:xfrm>
            <a:off x="335107" y="4061138"/>
            <a:ext cx="39244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/>
              <a:t>Abgleich in g mit 1 Nachkommastelle!</a:t>
            </a:r>
          </a:p>
          <a:p>
            <a:r>
              <a:rPr lang="de-DE" i="1" dirty="0"/>
              <a:t>DPT1</a:t>
            </a:r>
          </a:p>
          <a:p>
            <a:r>
              <a:rPr lang="de-DE" i="1" dirty="0"/>
              <a:t>COF8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4035ADA7-09E1-4C25-4E4A-17327393CB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1695" y="874455"/>
            <a:ext cx="7048500" cy="1828800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E4A99032-EE8A-0FB9-64C2-CF185FC2F14E}"/>
              </a:ext>
            </a:extLst>
          </p:cNvPr>
          <p:cNvSpPr txBox="1"/>
          <p:nvPr/>
        </p:nvSpPr>
        <p:spPr>
          <a:xfrm>
            <a:off x="4541695" y="2756509"/>
            <a:ext cx="6758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/>
              <a:t>Ausgang1 als </a:t>
            </a:r>
            <a:r>
              <a:rPr lang="de-DE" i="1" dirty="0" err="1"/>
              <a:t>FineFlow</a:t>
            </a:r>
            <a:r>
              <a:rPr lang="de-DE" i="1" dirty="0"/>
              <a:t>, Eingang1 ggf. als externe Füllabbruchtaste 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C4918B7F-A939-40DB-0A5E-D104B0DAFB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0112" y="3732160"/>
            <a:ext cx="2771775" cy="914400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B65B6AA2-788C-DF83-D6ED-B35F50A04E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88840" y="3697910"/>
            <a:ext cx="2228850" cy="647700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D3460DCC-CC40-6170-EB77-CFEB52E59A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88840" y="4431904"/>
            <a:ext cx="2628900" cy="485775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D37F285B-EA96-B918-2CFD-AD47AF25F70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88840" y="4984468"/>
            <a:ext cx="1876425" cy="390525"/>
          </a:xfrm>
          <a:prstGeom prst="rect">
            <a:avLst/>
          </a:prstGeom>
        </p:spPr>
      </p:pic>
      <p:sp>
        <p:nvSpPr>
          <p:cNvPr id="18" name="Textfeld 17">
            <a:extLst>
              <a:ext uri="{FF2B5EF4-FFF2-40B4-BE49-F238E27FC236}">
                <a16:creationId xmlns:a16="http://schemas.microsoft.com/office/drawing/2014/main" id="{AC22C4D9-9FBF-3ED1-9AA1-B3A0AD6788D5}"/>
              </a:ext>
            </a:extLst>
          </p:cNvPr>
          <p:cNvSpPr txBox="1"/>
          <p:nvPr/>
        </p:nvSpPr>
        <p:spPr>
          <a:xfrm>
            <a:off x="4710112" y="5614213"/>
            <a:ext cx="6426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/>
              <a:t>Wichtige Einstellungen für den Füller: FWT, FFD, RFT, TMD, TAD</a:t>
            </a:r>
          </a:p>
        </p:txBody>
      </p:sp>
    </p:spTree>
    <p:extLst>
      <p:ext uri="{BB962C8B-B14F-4D97-AF65-F5344CB8AC3E}">
        <p14:creationId xmlns:p14="http://schemas.microsoft.com/office/powerpoint/2010/main" val="19698118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367395-B174-E60F-059B-E5E6183ED1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08BC25D3-F203-3B05-4E27-8F92193D7B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492" y="963037"/>
            <a:ext cx="10509414" cy="4615143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C77A9FC5-C625-AEFD-8A6E-874E2DDB49EF}"/>
              </a:ext>
            </a:extLst>
          </p:cNvPr>
          <p:cNvSpPr txBox="1"/>
          <p:nvPr/>
        </p:nvSpPr>
        <p:spPr>
          <a:xfrm>
            <a:off x="192306" y="150828"/>
            <a:ext cx="3307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Alternatives Board: </a:t>
            </a:r>
            <a:r>
              <a:rPr lang="de-DE" b="1" dirty="0" err="1"/>
              <a:t>NodeMCU</a:t>
            </a:r>
            <a:endParaRPr lang="de-DE" b="1" dirty="0"/>
          </a:p>
        </p:txBody>
      </p:sp>
    </p:spTree>
    <p:extLst>
      <p:ext uri="{BB962C8B-B14F-4D97-AF65-F5344CB8AC3E}">
        <p14:creationId xmlns:p14="http://schemas.microsoft.com/office/powerpoint/2010/main" val="417075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209</Words>
  <Application>Microsoft Office PowerPoint</Application>
  <PresentationFormat>Breitbild</PresentationFormat>
  <Paragraphs>106</Paragraphs>
  <Slides>6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6</vt:i4>
      </vt:variant>
    </vt:vector>
  </HeadingPairs>
  <TitlesOfParts>
    <vt:vector size="11" baseType="lpstr">
      <vt:lpstr>Aptos</vt:lpstr>
      <vt:lpstr>Aptos Display</vt:lpstr>
      <vt:lpstr>Aptos Narrow</vt:lpstr>
      <vt:lpstr>Arial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Dirk Leistner</dc:creator>
  <cp:lastModifiedBy>Dirk Leistner</cp:lastModifiedBy>
  <cp:revision>4</cp:revision>
  <dcterms:created xsi:type="dcterms:W3CDTF">2025-03-09T12:43:51Z</dcterms:created>
  <dcterms:modified xsi:type="dcterms:W3CDTF">2025-03-16T10:21:38Z</dcterms:modified>
</cp:coreProperties>
</file>